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60" r:id="rId4"/>
    <p:sldId id="265" r:id="rId5"/>
    <p:sldId id="259" r:id="rId6"/>
    <p:sldId id="285" r:id="rId7"/>
    <p:sldId id="264" r:id="rId8"/>
    <p:sldId id="286" r:id="rId9"/>
    <p:sldId id="261" r:id="rId10"/>
    <p:sldId id="289" r:id="rId11"/>
    <p:sldId id="262" r:id="rId12"/>
    <p:sldId id="301" r:id="rId13"/>
    <p:sldId id="302" r:id="rId14"/>
    <p:sldId id="303" r:id="rId15"/>
    <p:sldId id="267" r:id="rId16"/>
    <p:sldId id="288" r:id="rId17"/>
    <p:sldId id="287" r:id="rId18"/>
    <p:sldId id="290" r:id="rId19"/>
    <p:sldId id="291" r:id="rId20"/>
    <p:sldId id="292" r:id="rId21"/>
    <p:sldId id="293" r:id="rId22"/>
    <p:sldId id="295" r:id="rId23"/>
    <p:sldId id="296" r:id="rId24"/>
    <p:sldId id="297" r:id="rId25"/>
    <p:sldId id="298" r:id="rId26"/>
    <p:sldId id="299" r:id="rId27"/>
    <p:sldId id="300" r:id="rId28"/>
    <p:sldId id="279" r:id="rId29"/>
    <p:sldId id="278" r:id="rId30"/>
  </p:sldIdLst>
  <p:sldSz cx="9144000" cy="5143500" type="screen16x9"/>
  <p:notesSz cx="6858000" cy="9144000"/>
  <p:embeddedFontLst>
    <p:embeddedFont>
      <p:font typeface="Lexend Deca" panose="020B0604020202020204" charset="0"/>
      <p:regular r:id="rId32"/>
    </p:embeddedFont>
    <p:embeddedFont>
      <p:font typeface="Monaco" panose="020B0500000000000000" pitchFamily="34" charset="0"/>
      <p:regular r:id="rId33"/>
    </p:embeddedFont>
    <p:embeddedFont>
      <p:font typeface="Muli Regular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34EC12-245E-45E2-B195-F76D013D4C92}">
  <a:tblStyle styleId="{A534EC12-245E-45E2-B195-F76D013D4C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2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Monaco" panose="020B0500000000000000" pitchFamily="34" charset="0"/>
                <a:ea typeface="+mn-ea"/>
                <a:cs typeface="+mn-cs"/>
              </a:defRPr>
            </a:pPr>
            <a:r>
              <a:rPr lang="en-US" sz="2000" dirty="0">
                <a:solidFill>
                  <a:schemeClr val="bg1"/>
                </a:solidFill>
                <a:latin typeface="Monaco" panose="020B0500000000000000" pitchFamily="34" charset="0"/>
              </a:rPr>
              <a:t>Check</a:t>
            </a:r>
            <a:r>
              <a:rPr lang="en-US" sz="2000" baseline="0" dirty="0">
                <a:solidFill>
                  <a:schemeClr val="bg1"/>
                </a:solidFill>
                <a:latin typeface="Monaco" panose="020B0500000000000000" pitchFamily="34" charset="0"/>
              </a:rPr>
              <a:t> data balance</a:t>
            </a:r>
            <a:endParaRPr lang="en-US" sz="2000" dirty="0">
              <a:solidFill>
                <a:schemeClr val="bg1"/>
              </a:solidFill>
              <a:latin typeface="Monaco" panose="020B0500000000000000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Monaco" panose="020B0500000000000000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138</c:v>
                </c:pt>
                <c:pt idx="1">
                  <c:v>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82-4DFF-964D-10685AA578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4"/>
        <c:overlap val="-78"/>
        <c:axId val="418783951"/>
        <c:axId val="417327391"/>
      </c:barChart>
      <c:catAx>
        <c:axId val="4187839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Monaco" panose="020B0500000000000000" pitchFamily="34" charset="0"/>
                <a:ea typeface="+mn-ea"/>
                <a:cs typeface="+mn-cs"/>
              </a:defRPr>
            </a:pPr>
            <a:endParaRPr lang="en-US"/>
          </a:p>
        </c:txPr>
        <c:crossAx val="417327391"/>
        <c:crosses val="autoZero"/>
        <c:auto val="1"/>
        <c:lblAlgn val="ctr"/>
        <c:lblOffset val="100"/>
        <c:noMultiLvlLbl val="0"/>
      </c:catAx>
      <c:valAx>
        <c:axId val="417327391"/>
        <c:scaling>
          <c:orientation val="minMax"/>
          <c:max val="160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0000"/>
                  <a:lumOff val="90000"/>
                  <a:alpha val="13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Monaco" panose="020B0500000000000000" pitchFamily="34" charset="0"/>
                <a:ea typeface="+mn-ea"/>
                <a:cs typeface="+mn-cs"/>
              </a:defRPr>
            </a:pPr>
            <a:endParaRPr lang="en-US"/>
          </a:p>
        </c:txPr>
        <c:crossAx val="418783951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Monaco" panose="020B0500000000000000" pitchFamily="34" charset="0"/>
                <a:ea typeface="+mn-ea"/>
                <a:cs typeface="+mn-cs"/>
              </a:defRPr>
            </a:pPr>
            <a:r>
              <a:rPr lang="en-US" b="1" dirty="0">
                <a:solidFill>
                  <a:schemeClr val="bg1"/>
                </a:solidFill>
                <a:latin typeface="Monaco" panose="020B0500000000000000" pitchFamily="34" charset="0"/>
              </a:rPr>
              <a:t>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Monaco" panose="020B0500000000000000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XGBoost</c:v>
                </c:pt>
                <c:pt idx="1">
                  <c:v>Random Forest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85</c:v>
                </c:pt>
                <c:pt idx="1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62-4794-8A87-B4E9B099BA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5"/>
        <c:overlap val="-27"/>
        <c:axId val="619501152"/>
        <c:axId val="630815808"/>
      </c:barChart>
      <c:catAx>
        <c:axId val="619501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Monaco" panose="020B0500000000000000" pitchFamily="34" charset="0"/>
                <a:ea typeface="+mn-ea"/>
                <a:cs typeface="+mn-cs"/>
              </a:defRPr>
            </a:pPr>
            <a:endParaRPr lang="en-US"/>
          </a:p>
        </c:txPr>
        <c:crossAx val="630815808"/>
        <c:crosses val="autoZero"/>
        <c:auto val="1"/>
        <c:lblAlgn val="ctr"/>
        <c:lblOffset val="100"/>
        <c:noMultiLvlLbl val="0"/>
      </c:catAx>
      <c:valAx>
        <c:axId val="630815808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  <a:alpha val="19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4">
                    <a:lumMod val="40000"/>
                    <a:lumOff val="60000"/>
                  </a:schemeClr>
                </a:solidFill>
                <a:latin typeface="Monaco" panose="020B0500000000000000" pitchFamily="34" charset="0"/>
                <a:ea typeface="+mn-ea"/>
                <a:cs typeface="+mn-cs"/>
              </a:defRPr>
            </a:pPr>
            <a:endParaRPr lang="en-US"/>
          </a:p>
        </c:txPr>
        <c:crossAx val="61950115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037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376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106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857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048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204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87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01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9325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892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926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258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122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018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“</a:t>
            </a:r>
            <a:endParaRPr sz="7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9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onitf/heart-disease-uci/dat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>
                <a:alpha val="81000"/>
              </a:srgbClr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87654" y="1037169"/>
            <a:ext cx="4903063" cy="29186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bg1"/>
                </a:solidFill>
                <a:latin typeface="Monaco" panose="020B0500000000000000" pitchFamily="34" charset="0"/>
              </a:rPr>
              <a:t>DETECTING HEART DISEASE WI</a:t>
            </a:r>
            <a:r>
              <a:rPr lang="en-US" sz="3800" dirty="0">
                <a:solidFill>
                  <a:schemeClr val="bg1"/>
                </a:solidFill>
                <a:latin typeface="Monaco" panose="020B0500000000000000" pitchFamily="34" charset="0"/>
              </a:rPr>
              <a:t>TH MACHINE LEARNING ALGORITHMS</a:t>
            </a:r>
            <a:endParaRPr sz="3800" dirty="0">
              <a:solidFill>
                <a:schemeClr val="bg1"/>
              </a:solidFill>
              <a:latin typeface="Monaco" panose="020B0500000000000000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AE8BE0-646F-4C50-A64C-010FFCD8BBD7}"/>
              </a:ext>
            </a:extLst>
          </p:cNvPr>
          <p:cNvSpPr txBox="1"/>
          <p:nvPr/>
        </p:nvSpPr>
        <p:spPr>
          <a:xfrm>
            <a:off x="157557" y="4052418"/>
            <a:ext cx="34551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aco" panose="020B0500000000000000" pitchFamily="34" charset="0"/>
              </a:rPr>
              <a:t>PRESENTER: NGUYEN NGOC HAI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aco" panose="020B0500000000000000" pitchFamily="34" charset="0"/>
              </a:rPr>
              <a:t>3. Dataset</a:t>
            </a:r>
            <a:endParaRPr dirty="0">
              <a:latin typeface="Monaco" panose="020B0500000000000000" pitchFamily="34" charset="0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1400" dirty="0">
                <a:latin typeface="Monaco" panose="020B0500000000000000" pitchFamily="34" charset="0"/>
              </a:rPr>
              <a:t>Name: ‘Heart d</a:t>
            </a:r>
            <a:r>
              <a:rPr lang="en-US" sz="1400" dirty="0" err="1">
                <a:latin typeface="Monaco" panose="020B0500000000000000" pitchFamily="34" charset="0"/>
              </a:rPr>
              <a:t>isease</a:t>
            </a:r>
            <a:r>
              <a:rPr lang="en-US" sz="1400" dirty="0">
                <a:latin typeface="Monaco" panose="020B0500000000000000" pitchFamily="34" charset="0"/>
              </a:rPr>
              <a:t> UCI’</a:t>
            </a:r>
            <a:endParaRPr sz="1400" dirty="0">
              <a:latin typeface="Monaco" panose="020B0500000000000000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400" dirty="0">
                <a:latin typeface="Monaco" panose="020B0500000000000000" pitchFamily="34" charset="0"/>
              </a:rPr>
              <a:t>Has 14 columns</a:t>
            </a:r>
            <a:endParaRPr sz="1400" dirty="0">
              <a:latin typeface="Monaco" panose="020B0500000000000000" pitchFamily="34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C350110-1F1D-4B24-ACD4-0072FE0E9846}"/>
              </a:ext>
            </a:extLst>
          </p:cNvPr>
          <p:cNvGraphicFramePr>
            <a:graphicFrameLocks noGrp="1"/>
          </p:cNvGraphicFramePr>
          <p:nvPr/>
        </p:nvGraphicFramePr>
        <p:xfrm>
          <a:off x="503048" y="2138766"/>
          <a:ext cx="8137903" cy="2728312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099404">
                  <a:extLst>
                    <a:ext uri="{9D8B030D-6E8A-4147-A177-3AD203B41FA5}">
                      <a16:colId xmlns:a16="http://schemas.microsoft.com/office/drawing/2014/main" val="2240867690"/>
                    </a:ext>
                  </a:extLst>
                </a:gridCol>
                <a:gridCol w="2757261">
                  <a:extLst>
                    <a:ext uri="{9D8B030D-6E8A-4147-A177-3AD203B41FA5}">
                      <a16:colId xmlns:a16="http://schemas.microsoft.com/office/drawing/2014/main" val="2013178503"/>
                    </a:ext>
                  </a:extLst>
                </a:gridCol>
                <a:gridCol w="1269923">
                  <a:extLst>
                    <a:ext uri="{9D8B030D-6E8A-4147-A177-3AD203B41FA5}">
                      <a16:colId xmlns:a16="http://schemas.microsoft.com/office/drawing/2014/main" val="381189986"/>
                    </a:ext>
                  </a:extLst>
                </a:gridCol>
                <a:gridCol w="3011315">
                  <a:extLst>
                    <a:ext uri="{9D8B030D-6E8A-4147-A177-3AD203B41FA5}">
                      <a16:colId xmlns:a16="http://schemas.microsoft.com/office/drawing/2014/main" val="2405192806"/>
                    </a:ext>
                  </a:extLst>
                </a:gridCol>
              </a:tblGrid>
              <a:tr h="35087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#1: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Monaco" panose="020B0500000000000000" pitchFamily="34" charset="0"/>
                        </a:rPr>
                        <a:t>age in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naco" panose="020B0500000000000000" pitchFamily="34" charset="0"/>
                        </a:rPr>
                        <a:t>#8: </a:t>
                      </a:r>
                      <a:r>
                        <a:rPr lang="en-US" sz="1000" dirty="0" err="1">
                          <a:latin typeface="Monaco" panose="020B0500000000000000" pitchFamily="34" charset="0"/>
                        </a:rPr>
                        <a:t>thalach</a:t>
                      </a:r>
                      <a:endParaRPr lang="en-US" sz="1000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Monaco" panose="020B0500000000000000" pitchFamily="34" charset="0"/>
                        </a:rPr>
                        <a:t>maximum heart rate achieved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118918"/>
                  </a:ext>
                </a:extLst>
              </a:tr>
              <a:tr h="35087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#2: 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naco" panose="020B0500000000000000" pitchFamily="34" charset="0"/>
                        </a:rPr>
                        <a:t>1 = male; 0 = 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#9: </a:t>
                      </a:r>
                      <a:r>
                        <a:rPr lang="en-US" sz="1000" b="1" dirty="0" err="1">
                          <a:latin typeface="Monaco" panose="020B0500000000000000" pitchFamily="34" charset="0"/>
                        </a:rPr>
                        <a:t>exang</a:t>
                      </a:r>
                      <a:endParaRPr lang="en-US" sz="1000" b="1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naco" panose="020B0500000000000000" pitchFamily="34" charset="0"/>
                        </a:rPr>
                        <a:t>exercise induced angina (1 = yes; 0 = no)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74972"/>
                  </a:ext>
                </a:extLst>
              </a:tr>
              <a:tr h="35087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#3: 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naco" panose="020B0500000000000000" pitchFamily="34" charset="0"/>
                        </a:rPr>
                        <a:t>chest pain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#10: </a:t>
                      </a:r>
                      <a:r>
                        <a:rPr lang="en-US" sz="1000" b="1" dirty="0" err="1">
                          <a:latin typeface="Monaco" panose="020B0500000000000000" pitchFamily="34" charset="0"/>
                        </a:rPr>
                        <a:t>oldpeak</a:t>
                      </a:r>
                      <a:endParaRPr lang="en-US" sz="1000" b="1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naco" panose="020B0500000000000000" pitchFamily="34" charset="0"/>
                        </a:rPr>
                        <a:t>ST depression induced by exercise relative to 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704119"/>
                  </a:ext>
                </a:extLst>
              </a:tr>
              <a:tr h="35087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#4: </a:t>
                      </a:r>
                      <a:r>
                        <a:rPr lang="en-US" sz="1000" b="1" dirty="0" err="1">
                          <a:latin typeface="Monaco" panose="020B0500000000000000" pitchFamily="34" charset="0"/>
                        </a:rPr>
                        <a:t>trestbps</a:t>
                      </a:r>
                      <a:endParaRPr lang="en-US" sz="1000" b="1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aco" panose="020B0500000000000000" pitchFamily="34" charset="0"/>
                          <a:ea typeface="+mn-ea"/>
                          <a:cs typeface="+mn-cs"/>
                          <a:sym typeface="Arial"/>
                        </a:rPr>
                        <a:t>resting blood pressure (in mm Hg on admission to the hospital)</a:t>
                      </a:r>
                      <a:endParaRPr lang="en-US" sz="1000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#11: 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naco" panose="020B0500000000000000" pitchFamily="34" charset="0"/>
                        </a:rPr>
                        <a:t>the slope of the peak exercise ST segment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03992"/>
                  </a:ext>
                </a:extLst>
              </a:tr>
              <a:tr h="35087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#5: </a:t>
                      </a:r>
                      <a:r>
                        <a:rPr lang="en-US" sz="1000" b="1" dirty="0" err="1">
                          <a:latin typeface="Monaco" panose="020B0500000000000000" pitchFamily="34" charset="0"/>
                        </a:rPr>
                        <a:t>chol</a:t>
                      </a:r>
                      <a:endParaRPr lang="en-US" sz="1000" b="1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aco" panose="020B0500000000000000" pitchFamily="34" charset="0"/>
                          <a:ea typeface="+mn-ea"/>
                          <a:cs typeface="+mn-cs"/>
                          <a:sym typeface="Arial"/>
                        </a:rPr>
                        <a:t>serum </a:t>
                      </a:r>
                      <a:r>
                        <a:rPr lang="en-US" sz="10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Monaco" panose="020B0500000000000000" pitchFamily="34" charset="0"/>
                          <a:ea typeface="+mn-ea"/>
                          <a:cs typeface="+mn-cs"/>
                          <a:sym typeface="Arial"/>
                        </a:rPr>
                        <a:t>cholestoral</a:t>
                      </a: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aco" panose="020B0500000000000000" pitchFamily="34" charset="0"/>
                          <a:ea typeface="+mn-ea"/>
                          <a:cs typeface="+mn-cs"/>
                          <a:sym typeface="Arial"/>
                        </a:rPr>
                        <a:t> in mg/dl</a:t>
                      </a:r>
                      <a:endParaRPr lang="en-US" sz="1000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#12: 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naco" panose="020B0500000000000000" pitchFamily="34" charset="0"/>
                        </a:rPr>
                        <a:t>number of major vessels (0-3) colored by </a:t>
                      </a:r>
                      <a:r>
                        <a:rPr lang="en-US" sz="1000" dirty="0" err="1">
                          <a:latin typeface="Monaco" panose="020B0500000000000000" pitchFamily="34" charset="0"/>
                        </a:rPr>
                        <a:t>flourosopy</a:t>
                      </a:r>
                      <a:endParaRPr lang="en-US" sz="1000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767363"/>
                  </a:ext>
                </a:extLst>
              </a:tr>
              <a:tr h="350872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#6: </a:t>
                      </a:r>
                      <a:r>
                        <a:rPr lang="en-US" sz="1000" b="1" dirty="0" err="1">
                          <a:latin typeface="Monaco" panose="020B0500000000000000" pitchFamily="34" charset="0"/>
                        </a:rPr>
                        <a:t>fbs</a:t>
                      </a:r>
                      <a:endParaRPr lang="en-US" sz="1000" b="1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aco" panose="020B0500000000000000" pitchFamily="34" charset="0"/>
                          <a:ea typeface="+mn-ea"/>
                          <a:cs typeface="+mn-cs"/>
                          <a:sym typeface="Arial"/>
                        </a:rPr>
                        <a:t>(fasting blood sugar &gt; 120 mg/dl) (1 = true; 0 = false)</a:t>
                      </a:r>
                      <a:endParaRPr lang="en-US" sz="1000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#13: </a:t>
                      </a:r>
                      <a:r>
                        <a:rPr lang="en-US" sz="1000" b="1" dirty="0" err="1">
                          <a:latin typeface="Monaco" panose="020B0500000000000000" pitchFamily="34" charset="0"/>
                        </a:rPr>
                        <a:t>thal</a:t>
                      </a:r>
                      <a:endParaRPr lang="en-US" sz="1000" b="1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naco" panose="020B0500000000000000" pitchFamily="34" charset="0"/>
                        </a:rPr>
                        <a:t>3 = normal; 6 = fixed defect; 7 = reversable defect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82005"/>
                  </a:ext>
                </a:extLst>
              </a:tr>
              <a:tr h="351250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#7: </a:t>
                      </a:r>
                      <a:r>
                        <a:rPr lang="en-US" sz="1000" b="1" dirty="0" err="1">
                          <a:latin typeface="Monaco" panose="020B0500000000000000" pitchFamily="34" charset="0"/>
                        </a:rPr>
                        <a:t>restecg</a:t>
                      </a:r>
                      <a:endParaRPr lang="en-US" sz="1000" b="1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Monaco" panose="020B0500000000000000" pitchFamily="34" charset="0"/>
                          <a:ea typeface="+mn-ea"/>
                          <a:cs typeface="+mn-cs"/>
                          <a:sym typeface="Arial"/>
                        </a:rPr>
                        <a:t>resting electrocardiographic results</a:t>
                      </a:r>
                      <a:endParaRPr lang="en-US" sz="1000" dirty="0">
                        <a:latin typeface="Monaco" panose="020B0500000000000000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onaco" panose="020B0500000000000000" pitchFamily="34" charset="0"/>
                        </a:rPr>
                        <a:t>#14: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onaco" panose="020B0500000000000000" pitchFamily="34" charset="0"/>
                        </a:rPr>
                        <a:t>1 = yes; 0 = 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963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08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197313" y="1825387"/>
            <a:ext cx="4092958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Monaco" panose="020B0500000000000000" pitchFamily="34" charset="0"/>
              </a:rPr>
              <a:t>4.</a:t>
            </a:r>
            <a:br>
              <a:rPr lang="en" sz="3600" dirty="0">
                <a:latin typeface="Monaco" panose="020B0500000000000000" pitchFamily="34" charset="0"/>
              </a:rPr>
            </a:br>
            <a:r>
              <a:rPr lang="en" sz="3600" dirty="0">
                <a:latin typeface="Monaco" panose="020B0500000000000000" pitchFamily="34" charset="0"/>
              </a:rPr>
              <a:t>Im</a:t>
            </a:r>
            <a:r>
              <a:rPr lang="en-US" sz="3600" dirty="0" err="1">
                <a:latin typeface="Monaco" panose="020B0500000000000000" pitchFamily="34" charset="0"/>
              </a:rPr>
              <a:t>plementation</a:t>
            </a:r>
            <a:endParaRPr sz="3600" dirty="0">
              <a:latin typeface="Monaco" panose="020B0500000000000000" pitchFamily="34" charset="0"/>
            </a:endParaRPr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293215" y="418040"/>
            <a:ext cx="7820148" cy="4498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4.1: Import required librar</a:t>
            </a:r>
            <a:r>
              <a:rPr lang="en-US" sz="20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ies</a:t>
            </a:r>
            <a:endParaRPr lang="en" sz="2000" b="1" dirty="0">
              <a:solidFill>
                <a:schemeClr val="accent6">
                  <a:lumMod val="20000"/>
                  <a:lumOff val="80000"/>
                </a:schemeClr>
              </a:solidFill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000" dirty="0"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99E99-ECCF-4EC6-9F6E-E0E4831B8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68" y="798164"/>
            <a:ext cx="7151863" cy="1789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Google Shape;345;p34">
            <a:extLst>
              <a:ext uri="{FF2B5EF4-FFF2-40B4-BE49-F238E27FC236}">
                <a16:creationId xmlns:a16="http://schemas.microsoft.com/office/drawing/2014/main" id="{0A92448C-0B5E-4746-95C1-28789CC5F0B9}"/>
              </a:ext>
            </a:extLst>
          </p:cNvPr>
          <p:cNvSpPr txBox="1">
            <a:spLocks/>
          </p:cNvSpPr>
          <p:nvPr/>
        </p:nvSpPr>
        <p:spPr>
          <a:xfrm>
            <a:off x="327783" y="2859315"/>
            <a:ext cx="7820148" cy="44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 algn="ctr">
              <a:buFont typeface="Muli Regular"/>
              <a:buNone/>
            </a:pPr>
            <a:r>
              <a:rPr lang="en-US" sz="14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Read data into </a:t>
            </a:r>
            <a:r>
              <a:rPr lang="en-US" sz="14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Dataframe</a:t>
            </a:r>
            <a:endParaRPr lang="en" sz="1400" b="1" dirty="0">
              <a:solidFill>
                <a:schemeClr val="accent6">
                  <a:lumMod val="20000"/>
                  <a:lumOff val="80000"/>
                </a:schemeClr>
              </a:solidFill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  <a:p>
            <a:pPr marL="0" indent="0">
              <a:buFont typeface="Muli Regular"/>
              <a:buNone/>
            </a:pPr>
            <a:endParaRPr lang="en" sz="1400" dirty="0"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60069-BC23-4DF3-B29F-7079143E6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68" y="3215566"/>
            <a:ext cx="7179401" cy="1658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256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293215" y="526526"/>
            <a:ext cx="7820148" cy="4498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4.2: </a:t>
            </a: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Data exploration:</a:t>
            </a:r>
            <a:endParaRPr lang="en" sz="2000" b="1" dirty="0">
              <a:solidFill>
                <a:schemeClr val="accent6">
                  <a:lumMod val="20000"/>
                  <a:lumOff val="80000"/>
                </a:schemeClr>
              </a:solidFill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000" dirty="0"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55537B-21BA-4C09-928E-69E10EEA3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4" y="1588519"/>
            <a:ext cx="8679051" cy="2710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33AF34-E46E-4A30-A1C7-0D7A3A1110A2}"/>
              </a:ext>
            </a:extLst>
          </p:cNvPr>
          <p:cNvSpPr txBox="1"/>
          <p:nvPr/>
        </p:nvSpPr>
        <p:spPr>
          <a:xfrm>
            <a:off x="2770321" y="1016184"/>
            <a:ext cx="360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</a:rPr>
              <a:t>Check statistics about the data</a:t>
            </a:r>
          </a:p>
        </p:txBody>
      </p:sp>
    </p:spTree>
    <p:extLst>
      <p:ext uri="{BB962C8B-B14F-4D97-AF65-F5344CB8AC3E}">
        <p14:creationId xmlns:p14="http://schemas.microsoft.com/office/powerpoint/2010/main" val="717462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293215" y="526526"/>
            <a:ext cx="7820148" cy="4498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4.2: </a:t>
            </a: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Data exploration:</a:t>
            </a:r>
            <a:endParaRPr lang="en" sz="2000" b="1" dirty="0">
              <a:solidFill>
                <a:schemeClr val="accent6">
                  <a:lumMod val="20000"/>
                  <a:lumOff val="80000"/>
                </a:schemeClr>
              </a:solidFill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000" dirty="0"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3AF34-E46E-4A30-A1C7-0D7A3A1110A2}"/>
              </a:ext>
            </a:extLst>
          </p:cNvPr>
          <p:cNvSpPr txBox="1"/>
          <p:nvPr/>
        </p:nvSpPr>
        <p:spPr>
          <a:xfrm>
            <a:off x="2770321" y="1016184"/>
            <a:ext cx="360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</a:rPr>
              <a:t>Check for null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2817E-8C99-48BC-9582-ABEE8AFCA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03" y="1619474"/>
            <a:ext cx="8739792" cy="2981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08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2A5997D-8724-4632-B325-8F5989B709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3338525"/>
              </p:ext>
            </p:extLst>
          </p:nvPr>
        </p:nvGraphicFramePr>
        <p:xfrm>
          <a:off x="2128435" y="810966"/>
          <a:ext cx="4862300" cy="3727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056CED9-CC66-4448-8B55-AB4C93588776}"/>
              </a:ext>
            </a:extLst>
          </p:cNvPr>
          <p:cNvSpPr txBox="1"/>
          <p:nvPr/>
        </p:nvSpPr>
        <p:spPr>
          <a:xfrm>
            <a:off x="829159" y="4448014"/>
            <a:ext cx="7508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  <a:latin typeface="Monaco" panose="020B0500000000000000" pitchFamily="34" charset="0"/>
              </a:rPr>
              <a:t>The dataset is approximately balanced, which is good enough for the model to proceed</a:t>
            </a:r>
          </a:p>
        </p:txBody>
      </p:sp>
      <p:sp>
        <p:nvSpPr>
          <p:cNvPr id="5" name="Google Shape;345;p34">
            <a:extLst>
              <a:ext uri="{FF2B5EF4-FFF2-40B4-BE49-F238E27FC236}">
                <a16:creationId xmlns:a16="http://schemas.microsoft.com/office/drawing/2014/main" id="{054C6EB8-CCF8-49DE-A8FC-510BB74C181F}"/>
              </a:ext>
            </a:extLst>
          </p:cNvPr>
          <p:cNvSpPr txBox="1">
            <a:spLocks/>
          </p:cNvSpPr>
          <p:nvPr/>
        </p:nvSpPr>
        <p:spPr>
          <a:xfrm>
            <a:off x="517940" y="314817"/>
            <a:ext cx="7820148" cy="449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sz="2400" b="0" i="0" u="none" strike="noStrike" cap="non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4.2: </a:t>
            </a:r>
            <a:r>
              <a:rPr lang="en-US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Data exploration:</a:t>
            </a:r>
            <a:endParaRPr lang="en" sz="2000" b="1" dirty="0">
              <a:solidFill>
                <a:schemeClr val="accent6">
                  <a:lumMod val="20000"/>
                  <a:lumOff val="80000"/>
                </a:schemeClr>
              </a:solidFill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  <a:p>
            <a:pPr marL="0" indent="0">
              <a:buFont typeface="Muli Regular"/>
              <a:buNone/>
            </a:pPr>
            <a:endParaRPr lang="en" sz="2000" dirty="0"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B619FE-CFD0-47EF-9747-F65BAB6752CF}"/>
              </a:ext>
            </a:extLst>
          </p:cNvPr>
          <p:cNvSpPr/>
          <p:nvPr/>
        </p:nvSpPr>
        <p:spPr>
          <a:xfrm>
            <a:off x="3832860" y="836906"/>
            <a:ext cx="4980896" cy="3600050"/>
          </a:xfrm>
          <a:prstGeom prst="rect">
            <a:avLst/>
          </a:prstGeom>
          <a:solidFill>
            <a:schemeClr val="accent3">
              <a:lumMod val="20000"/>
              <a:lumOff val="80000"/>
              <a:alpha val="74000"/>
            </a:schemeClr>
          </a:solidFill>
          <a:ln>
            <a:solidFill>
              <a:schemeClr val="accent4">
                <a:shade val="95000"/>
                <a:satMod val="105000"/>
                <a:alpha val="71000"/>
              </a:schemeClr>
            </a:solidFill>
          </a:ln>
          <a:effectLst>
            <a:outerShdw blurRad="40000" dist="20000" dir="5400000" rotWithShape="0">
              <a:srgbClr val="000000">
                <a:alpha val="38000"/>
              </a:srgbClr>
            </a:outerShdw>
            <a:softEdge rad="254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26C99-D4BC-46EC-89EF-4FEF5E538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258" y="836906"/>
            <a:ext cx="4909345" cy="3580785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AF3EB-BBD8-4A3D-9910-BD441FAB6C62}"/>
              </a:ext>
            </a:extLst>
          </p:cNvPr>
          <p:cNvSpPr txBox="1"/>
          <p:nvPr/>
        </p:nvSpPr>
        <p:spPr>
          <a:xfrm>
            <a:off x="2733368" y="182572"/>
            <a:ext cx="36772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Monaco" panose="020B0500000000000000" pitchFamily="34" charset="0"/>
              </a:rPr>
              <a:t>CORRELATION MATRIX</a:t>
            </a:r>
          </a:p>
        </p:txBody>
      </p:sp>
      <p:sp>
        <p:nvSpPr>
          <p:cNvPr id="9" name="Google Shape;368;p37">
            <a:extLst>
              <a:ext uri="{FF2B5EF4-FFF2-40B4-BE49-F238E27FC236}">
                <a16:creationId xmlns:a16="http://schemas.microsoft.com/office/drawing/2014/main" id="{E80D0541-367F-405D-AB52-BB4AAB6DB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30244" y="1246641"/>
            <a:ext cx="3325445" cy="23877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latin typeface="Monaco" panose="020B0500000000000000" pitchFamily="34" charset="0"/>
              </a:rPr>
              <a:t>Correlation matrix: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latin typeface="Monaco" panose="020B0500000000000000" pitchFamily="34" charset="0"/>
            </a:endParaRPr>
          </a:p>
          <a:p>
            <a:pPr lvl="0" indent="-342900">
              <a:spcBef>
                <a:spcPts val="600"/>
              </a:spcBef>
              <a:buSzPts val="1800"/>
              <a:buChar char="⬡"/>
            </a:pPr>
            <a:r>
              <a:rPr lang="en-US" dirty="0">
                <a:latin typeface="Monaco" panose="020B0500000000000000" pitchFamily="34" charset="0"/>
              </a:rPr>
              <a:t>Gives information about the correlation between each variable of the dataset</a:t>
            </a:r>
          </a:p>
          <a:p>
            <a:pPr lvl="0" indent="-342900">
              <a:spcBef>
                <a:spcPts val="600"/>
              </a:spcBef>
              <a:buSzPts val="1800"/>
              <a:buChar char="⬡"/>
            </a:pPr>
            <a:endParaRPr dirty="0">
              <a:latin typeface="Monaco" panose="020B0500000000000000" pitchFamily="34" charset="0"/>
            </a:endParaRPr>
          </a:p>
          <a:p>
            <a:pPr lvl="0" indent="-342900">
              <a:spcBef>
                <a:spcPts val="0"/>
              </a:spcBef>
              <a:buSzPts val="1800"/>
              <a:buChar char="⬡"/>
            </a:pPr>
            <a:r>
              <a:rPr lang="en-US" dirty="0">
                <a:latin typeface="Monaco" panose="020B0500000000000000" pitchFamily="34" charset="0"/>
              </a:rPr>
              <a:t>The darker the color is, the more correlated the variables are.</a:t>
            </a:r>
            <a:endParaRPr dirty="0">
              <a:latin typeface="Monaco" panose="020B0500000000000000" pitchFamily="34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Monaco" panose="020B0500000000000000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62735-EE8A-40B3-A03A-41DF4DF2F74F}"/>
              </a:ext>
            </a:extLst>
          </p:cNvPr>
          <p:cNvSpPr txBox="1"/>
          <p:nvPr/>
        </p:nvSpPr>
        <p:spPr>
          <a:xfrm>
            <a:off x="3832860" y="4572000"/>
            <a:ext cx="498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naco" panose="020B0500000000000000" pitchFamily="34" charset="0"/>
              </a:rPr>
              <a:t>3 variables that are highly correlated: </a:t>
            </a:r>
            <a:r>
              <a:rPr lang="en-US" sz="1200" i="1" dirty="0">
                <a:solidFill>
                  <a:schemeClr val="bg1"/>
                </a:solidFill>
                <a:latin typeface="Monaco" panose="020B0500000000000000" pitchFamily="34" charset="0"/>
              </a:rPr>
              <a:t>cp</a:t>
            </a:r>
            <a:r>
              <a:rPr lang="en-US" sz="1200" dirty="0">
                <a:solidFill>
                  <a:schemeClr val="bg1"/>
                </a:solidFill>
                <a:latin typeface="Monaco" panose="020B0500000000000000" pitchFamily="34" charset="0"/>
              </a:rPr>
              <a:t>, </a:t>
            </a:r>
            <a:r>
              <a:rPr lang="en-US" sz="1200" i="1" dirty="0" err="1">
                <a:solidFill>
                  <a:schemeClr val="bg1"/>
                </a:solidFill>
                <a:latin typeface="Monaco" panose="020B0500000000000000" pitchFamily="34" charset="0"/>
              </a:rPr>
              <a:t>thalach</a:t>
            </a:r>
            <a:r>
              <a:rPr lang="en-US" sz="1200" dirty="0">
                <a:solidFill>
                  <a:schemeClr val="bg1"/>
                </a:solidFill>
                <a:latin typeface="Monaco" panose="020B0500000000000000" pitchFamily="34" charset="0"/>
              </a:rPr>
              <a:t> and </a:t>
            </a:r>
            <a:r>
              <a:rPr lang="en-US" sz="1200" i="1" dirty="0">
                <a:solidFill>
                  <a:schemeClr val="bg1"/>
                </a:solidFill>
                <a:latin typeface="Monaco" panose="020B0500000000000000" pitchFamily="34" charset="0"/>
              </a:rPr>
              <a:t>slope</a:t>
            </a:r>
            <a:r>
              <a:rPr lang="en-US" sz="1200" dirty="0">
                <a:solidFill>
                  <a:schemeClr val="bg1"/>
                </a:solidFill>
                <a:latin typeface="Monaco" panose="020B0500000000000000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031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465217" y="283239"/>
            <a:ext cx="8564067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4.3: Data preparation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000" dirty="0"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C8E925-0A3E-463E-9467-BA13156B2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7" y="917487"/>
            <a:ext cx="8276095" cy="1720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3EED97-0B36-4D02-936C-066AF0CEB1CE}"/>
              </a:ext>
            </a:extLst>
          </p:cNvPr>
          <p:cNvSpPr txBox="1"/>
          <p:nvPr/>
        </p:nvSpPr>
        <p:spPr>
          <a:xfrm>
            <a:off x="2825460" y="576097"/>
            <a:ext cx="384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aco" panose="020B0500000000000000" pitchFamily="34" charset="0"/>
              </a:rPr>
              <a:t>Get features from </a:t>
            </a:r>
            <a:r>
              <a:rPr lang="en-US" b="1" dirty="0" err="1">
                <a:solidFill>
                  <a:schemeClr val="bg1"/>
                </a:solidFill>
                <a:latin typeface="Monaco" panose="020B0500000000000000" pitchFamily="34" charset="0"/>
              </a:rPr>
              <a:t>Dataframe</a:t>
            </a:r>
            <a:endParaRPr lang="en-US" b="1" dirty="0">
              <a:solidFill>
                <a:schemeClr val="bg1"/>
              </a:solidFill>
              <a:latin typeface="Monaco" panose="020B0500000000000000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2C000B-7037-43E3-A835-65041B23F5F9}"/>
              </a:ext>
            </a:extLst>
          </p:cNvPr>
          <p:cNvSpPr txBox="1"/>
          <p:nvPr/>
        </p:nvSpPr>
        <p:spPr>
          <a:xfrm>
            <a:off x="2825460" y="2717424"/>
            <a:ext cx="38435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onaco" panose="020B0500000000000000" pitchFamily="34" charset="0"/>
              </a:rPr>
              <a:t>Get labels from </a:t>
            </a:r>
            <a:r>
              <a:rPr lang="en-US" b="1" dirty="0" err="1">
                <a:solidFill>
                  <a:schemeClr val="bg1"/>
                </a:solidFill>
                <a:latin typeface="Monaco" panose="020B0500000000000000" pitchFamily="34" charset="0"/>
              </a:rPr>
              <a:t>Dataframe</a:t>
            </a:r>
            <a:endParaRPr lang="en-US" b="1" dirty="0">
              <a:solidFill>
                <a:schemeClr val="bg1"/>
              </a:solidFill>
              <a:latin typeface="Monaco" panose="020B0500000000000000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02D8A-9915-4719-937E-3FD6CE6A1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16" y="3056197"/>
            <a:ext cx="8276096" cy="1978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020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201910" y="271221"/>
            <a:ext cx="8278674" cy="207525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Rescaling data using </a:t>
            </a:r>
            <a:r>
              <a:rPr lang="en-US" sz="2000" b="1" dirty="0" err="1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MinMaxScaler</a:t>
            </a:r>
            <a:r>
              <a:rPr lang="en-US" sz="2000" b="1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:</a:t>
            </a:r>
          </a:p>
          <a:p>
            <a:pPr marL="0" indent="0" algn="just">
              <a:buNone/>
            </a:pPr>
            <a:endParaRPr lang="en-US" sz="1400" b="1" dirty="0"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  <a:p>
            <a:pPr marL="285750" indent="-285750" algn="just"/>
            <a:r>
              <a:rPr lang="en-US" sz="1400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Machine learning algorithms are not likely to perform well if the features are not on the relatively similar scale</a:t>
            </a:r>
          </a:p>
          <a:p>
            <a:pPr marL="0" indent="0" algn="just">
              <a:buNone/>
            </a:pPr>
            <a:endParaRPr lang="en-US" sz="1400" dirty="0"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  <a:p>
            <a:pPr marL="285750" indent="-285750" algn="just"/>
            <a:r>
              <a:rPr lang="en-US" sz="1400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Use </a:t>
            </a:r>
            <a:r>
              <a:rPr lang="en-US" sz="1400" dirty="0" err="1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MinMaxScale</a:t>
            </a:r>
            <a:r>
              <a:rPr lang="en-US" sz="1400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 to transform features by scaling each feature to a given range.</a:t>
            </a:r>
            <a:endParaRPr sz="1400" dirty="0"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D76EE-AF78-40FB-97D2-594053C3F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95" y="2502500"/>
            <a:ext cx="7222210" cy="2075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E09C1-478A-43F5-8BB5-7FD6718448F3}"/>
              </a:ext>
            </a:extLst>
          </p:cNvPr>
          <p:cNvSpPr txBox="1"/>
          <p:nvPr/>
        </p:nvSpPr>
        <p:spPr>
          <a:xfrm>
            <a:off x="1270860" y="4698299"/>
            <a:ext cx="7129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</a:rPr>
              <a:t>Initialize a </a:t>
            </a:r>
            <a:r>
              <a:rPr lang="en-US" sz="1200" i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</a:rPr>
              <a:t>MinMaxScaler</a:t>
            </a:r>
            <a:r>
              <a:rPr lang="en-US" sz="1200" i="1" dirty="0">
                <a:solidFill>
                  <a:schemeClr val="accent6">
                    <a:lumMod val="20000"/>
                    <a:lumOff val="80000"/>
                  </a:schemeClr>
                </a:solidFill>
                <a:latin typeface="Monaco" panose="020B0500000000000000" pitchFamily="34" charset="0"/>
              </a:rPr>
              <a:t> and scale the features to between -1 and 1</a:t>
            </a:r>
          </a:p>
        </p:txBody>
      </p:sp>
    </p:spTree>
    <p:extLst>
      <p:ext uri="{BB962C8B-B14F-4D97-AF65-F5344CB8AC3E}">
        <p14:creationId xmlns:p14="http://schemas.microsoft.com/office/powerpoint/2010/main" val="375457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201910" y="271220"/>
            <a:ext cx="8278674" cy="27431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Split dataset:</a:t>
            </a:r>
          </a:p>
          <a:p>
            <a:pPr marL="0" indent="0" algn="just">
              <a:buNone/>
            </a:pPr>
            <a:endParaRPr lang="en-US" sz="1400" b="1" dirty="0"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  <a:p>
            <a:pPr marL="285750" indent="-285750" algn="just"/>
            <a:r>
              <a:rPr lang="en-US" sz="1400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Split the dataset into 2 sets: </a:t>
            </a:r>
            <a:r>
              <a:rPr lang="en-US" sz="1400" b="1" i="1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training</a:t>
            </a:r>
            <a:r>
              <a:rPr lang="en-US" sz="1400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 &amp; </a:t>
            </a:r>
            <a:r>
              <a:rPr lang="en-US" sz="1400" b="1" i="1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test</a:t>
            </a:r>
            <a:r>
              <a:rPr lang="en-US" sz="1400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 set</a:t>
            </a:r>
          </a:p>
          <a:p>
            <a:pPr marL="0" indent="0" algn="just">
              <a:buNone/>
            </a:pPr>
            <a:r>
              <a:rPr lang="en-US" sz="1400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 </a:t>
            </a:r>
          </a:p>
          <a:p>
            <a:pPr marL="285750" indent="-285750" algn="just"/>
            <a:r>
              <a:rPr lang="en-US" sz="1400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Keep 20% of the data for testing (</a:t>
            </a:r>
            <a:r>
              <a:rPr lang="en-US" sz="1400" dirty="0" err="1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test_size</a:t>
            </a:r>
            <a:r>
              <a:rPr lang="en-US" sz="1400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 = 0.2)</a:t>
            </a:r>
          </a:p>
          <a:p>
            <a:pPr marL="285750" indent="-285750" algn="just"/>
            <a:endParaRPr lang="en-US" sz="1400" dirty="0">
              <a:latin typeface="Monaco" panose="020B0500000000000000" pitchFamily="34" charset="0"/>
              <a:ea typeface="Lexend Deca"/>
              <a:cs typeface="Lexend Deca"/>
              <a:sym typeface="Lexend Deca"/>
            </a:endParaRPr>
          </a:p>
          <a:p>
            <a:pPr marL="285750" indent="-285750" algn="just"/>
            <a:r>
              <a:rPr lang="en-US" sz="1400" dirty="0" err="1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Random_state</a:t>
            </a:r>
            <a:r>
              <a:rPr lang="en-US" sz="1400" dirty="0">
                <a:latin typeface="Monaco" panose="020B0500000000000000" pitchFamily="34" charset="0"/>
                <a:ea typeface="Lexend Deca"/>
                <a:cs typeface="Lexend Deca"/>
                <a:sym typeface="Lexend Deca"/>
              </a:rPr>
              <a:t> will act as the seed for the random number generator during the split.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A564EF-9CF4-4EB1-ADC3-8665958C3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64" y="3254644"/>
            <a:ext cx="8100672" cy="615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316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1564800" y="2604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OUTLINES</a:t>
            </a:r>
            <a:endParaRPr sz="4000"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7A284-672B-432F-80BA-C349C84EED4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707807" y="1594751"/>
            <a:ext cx="7722552" cy="3155100"/>
          </a:xfrm>
        </p:spPr>
        <p:txBody>
          <a:bodyPr/>
          <a:lstStyle/>
          <a:p>
            <a:r>
              <a:rPr lang="en-US" dirty="0">
                <a:latin typeface="Monaco" panose="020B0500000000000000" pitchFamily="34" charset="0"/>
              </a:rPr>
              <a:t>About heart disease</a:t>
            </a:r>
          </a:p>
          <a:p>
            <a:r>
              <a:rPr lang="en-US" dirty="0">
                <a:latin typeface="Monaco" panose="020B0500000000000000" pitchFamily="34" charset="0"/>
              </a:rPr>
              <a:t>Used ML Algorithms</a:t>
            </a:r>
          </a:p>
          <a:p>
            <a:r>
              <a:rPr lang="en-US" dirty="0">
                <a:latin typeface="Monaco" panose="020B0500000000000000" pitchFamily="34" charset="0"/>
              </a:rPr>
              <a:t>Dataset</a:t>
            </a:r>
          </a:p>
          <a:p>
            <a:r>
              <a:rPr lang="en-US" dirty="0">
                <a:latin typeface="Monaco" panose="020B0500000000000000" pitchFamily="34" charset="0"/>
              </a:rPr>
              <a:t>Code implementation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aco" panose="020B0500000000000000" pitchFamily="34" charset="0"/>
              </a:rPr>
              <a:t>4.4: Train model</a:t>
            </a:r>
            <a:endParaRPr sz="2000" dirty="0">
              <a:latin typeface="Monaco" panose="020B0500000000000000" pitchFamily="34" charset="0"/>
            </a:endParaRPr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400" dirty="0">
                <a:latin typeface="Monaco" panose="020B0500000000000000" pitchFamily="34" charset="0"/>
              </a:rPr>
              <a:t>4.4.1: </a:t>
            </a:r>
            <a:r>
              <a:rPr lang="en-US" sz="1400" dirty="0">
                <a:latin typeface="Monaco" panose="020B0500000000000000" pitchFamily="34" charset="0"/>
              </a:rPr>
              <a:t>XGB Classifier:</a:t>
            </a:r>
          </a:p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" sz="1400" dirty="0">
              <a:latin typeface="Monaco" panose="020B0500000000000000" pitchFamily="34" charset="0"/>
            </a:endParaRPr>
          </a:p>
          <a:p>
            <a:r>
              <a:rPr lang="en-US" sz="1400" dirty="0" err="1">
                <a:latin typeface="Monaco" panose="020B0500000000000000" pitchFamily="34" charset="0"/>
              </a:rPr>
              <a:t>Initialise</a:t>
            </a:r>
            <a:r>
              <a:rPr lang="en-US" sz="1400" dirty="0">
                <a:latin typeface="Monaco" panose="020B0500000000000000" pitchFamily="34" charset="0"/>
              </a:rPr>
              <a:t> a </a:t>
            </a:r>
            <a:r>
              <a:rPr lang="en-US" sz="1400" dirty="0" err="1">
                <a:latin typeface="Monaco" panose="020B0500000000000000" pitchFamily="34" charset="0"/>
              </a:rPr>
              <a:t>XGBClassifier</a:t>
            </a:r>
            <a:r>
              <a:rPr lang="en-US" sz="1400" dirty="0">
                <a:latin typeface="Monaco" panose="020B0500000000000000" pitchFamily="34" charset="0"/>
              </a:rPr>
              <a:t> and train the model</a:t>
            </a: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1FE97D-A7CB-4A3E-87CF-6B411DBBC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46" y="2783398"/>
            <a:ext cx="8152108" cy="1418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39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193408" y="104936"/>
            <a:ext cx="8757179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n-US" sz="1400" dirty="0" err="1">
                <a:latin typeface="Monaco" panose="020B0500000000000000" pitchFamily="34" charset="0"/>
              </a:rPr>
              <a:t>XGBoost</a:t>
            </a:r>
            <a:r>
              <a:rPr lang="en-US" sz="1400" dirty="0">
                <a:latin typeface="Monaco" panose="020B0500000000000000" pitchFamily="34" charset="0"/>
              </a:rPr>
              <a:t>: </a:t>
            </a:r>
          </a:p>
          <a:p>
            <a:r>
              <a:rPr lang="en-US" sz="1400" dirty="0">
                <a:latin typeface="Monaco" panose="020B0500000000000000" pitchFamily="34" charset="0"/>
              </a:rPr>
              <a:t>A decision-tree-based ensemble ML algorithm</a:t>
            </a:r>
          </a:p>
          <a:p>
            <a:r>
              <a:rPr lang="en-US" sz="1400" dirty="0">
                <a:latin typeface="Monaco" panose="020B0500000000000000" pitchFamily="34" charset="0"/>
              </a:rPr>
              <a:t>Model consists of a class of classification and regression trees (CART)</a:t>
            </a:r>
          </a:p>
          <a:p>
            <a:pPr marL="76200" indent="0">
              <a:buNone/>
            </a:pPr>
            <a:endParaRPr lang="en-US" sz="1400" dirty="0">
              <a:latin typeface="Monaco" panose="020B0500000000000000" pitchFamily="34" charset="0"/>
            </a:endParaRPr>
          </a:p>
          <a:p>
            <a:pPr marL="76200" indent="0">
              <a:buNone/>
            </a:pPr>
            <a:r>
              <a:rPr lang="en-US" sz="1400" dirty="0" err="1">
                <a:latin typeface="Monaco" panose="020B0500000000000000" pitchFamily="34" charset="0"/>
              </a:rPr>
              <a:t>Visualise</a:t>
            </a:r>
            <a:r>
              <a:rPr lang="en-US" sz="1400" dirty="0">
                <a:latin typeface="Monaco" panose="020B0500000000000000" pitchFamily="34" charset="0"/>
              </a:rPr>
              <a:t> a single decision tree in the model using </a:t>
            </a:r>
            <a:r>
              <a:rPr lang="en-US" sz="1400" b="1" i="1" dirty="0" err="1">
                <a:latin typeface="Monaco" panose="020B0500000000000000" pitchFamily="34" charset="0"/>
              </a:rPr>
              <a:t>graphviz</a:t>
            </a:r>
            <a:r>
              <a:rPr lang="en-US" sz="1400" dirty="0">
                <a:latin typeface="Monaco" panose="020B0500000000000000" pitchFamily="34" charset="0"/>
              </a:rPr>
              <a:t> library:</a:t>
            </a:r>
          </a:p>
          <a:p>
            <a:pPr marL="76200" indent="0">
              <a:buNone/>
            </a:pPr>
            <a:endParaRPr lang="en-US" sz="1400" dirty="0">
              <a:latin typeface="Monaco" panose="020B0500000000000000" pitchFamily="34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9C942-0C0B-4966-9F56-BCD1508F7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80" y="2125519"/>
            <a:ext cx="8376834" cy="2361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5F1821-A01E-4695-ADF5-1137C9ED79A1}"/>
              </a:ext>
            </a:extLst>
          </p:cNvPr>
          <p:cNvSpPr txBox="1"/>
          <p:nvPr/>
        </p:nvSpPr>
        <p:spPr>
          <a:xfrm>
            <a:off x="2007029" y="4669272"/>
            <a:ext cx="6000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bg1"/>
                </a:solidFill>
                <a:latin typeface="Monaco" panose="020B0500000000000000" pitchFamily="34" charset="0"/>
              </a:rPr>
              <a:t>Visualisation</a:t>
            </a:r>
            <a:r>
              <a:rPr lang="en-US" sz="1200" i="1" dirty="0">
                <a:solidFill>
                  <a:schemeClr val="bg1"/>
                </a:solidFill>
                <a:latin typeface="Monaco" panose="020B0500000000000000" pitchFamily="34" charset="0"/>
              </a:rPr>
              <a:t> of the first decision tree (tree at index 0)</a:t>
            </a:r>
          </a:p>
        </p:txBody>
      </p:sp>
    </p:spTree>
    <p:extLst>
      <p:ext uri="{BB962C8B-B14F-4D97-AF65-F5344CB8AC3E}">
        <p14:creationId xmlns:p14="http://schemas.microsoft.com/office/powerpoint/2010/main" val="2103863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aco" panose="020B0500000000000000" pitchFamily="34" charset="0"/>
              </a:rPr>
              <a:t>4.4: Train model</a:t>
            </a:r>
            <a:endParaRPr sz="2000" dirty="0">
              <a:latin typeface="Monaco" panose="020B0500000000000000" pitchFamily="34" charset="0"/>
            </a:endParaRPr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400" dirty="0">
                <a:latin typeface="Monaco" panose="020B0500000000000000" pitchFamily="34" charset="0"/>
              </a:rPr>
              <a:t>4.4.1 </a:t>
            </a:r>
            <a:r>
              <a:rPr lang="en-US" sz="1400" dirty="0">
                <a:latin typeface="Monaco" panose="020B0500000000000000" pitchFamily="34" charset="0"/>
              </a:rPr>
              <a:t>XGB Classifier:</a:t>
            </a:r>
          </a:p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lang="en" sz="1400" dirty="0">
              <a:latin typeface="Monaco" panose="020B0500000000000000" pitchFamily="34" charset="0"/>
            </a:endParaRPr>
          </a:p>
          <a:p>
            <a:r>
              <a:rPr lang="en-US" sz="1400" dirty="0">
                <a:latin typeface="Monaco" panose="020B0500000000000000" pitchFamily="34" charset="0"/>
              </a:rPr>
              <a:t>Generate </a:t>
            </a:r>
            <a:r>
              <a:rPr lang="en-US" sz="1400" i="1" dirty="0" err="1">
                <a:latin typeface="Monaco" panose="020B0500000000000000" pitchFamily="34" charset="0"/>
              </a:rPr>
              <a:t>y_pred</a:t>
            </a:r>
            <a:r>
              <a:rPr lang="en-US" sz="1400" i="1" dirty="0">
                <a:latin typeface="Monaco" panose="020B0500000000000000" pitchFamily="34" charset="0"/>
              </a:rPr>
              <a:t> </a:t>
            </a:r>
            <a:r>
              <a:rPr lang="en-US" sz="1400" dirty="0">
                <a:latin typeface="Monaco" panose="020B0500000000000000" pitchFamily="34" charset="0"/>
              </a:rPr>
              <a:t>(predicted value for </a:t>
            </a:r>
            <a:r>
              <a:rPr lang="en-US" sz="1400" dirty="0" err="1">
                <a:latin typeface="Monaco" panose="020B0500000000000000" pitchFamily="34" charset="0"/>
              </a:rPr>
              <a:t>x_test</a:t>
            </a:r>
            <a:r>
              <a:rPr lang="en-US" sz="1400" dirty="0">
                <a:latin typeface="Monaco" panose="020B0500000000000000" pitchFamily="34" charset="0"/>
              </a:rPr>
              <a:t>)</a:t>
            </a:r>
          </a:p>
          <a:p>
            <a:r>
              <a:rPr lang="en-US" sz="1400" dirty="0">
                <a:latin typeface="Monaco" panose="020B0500000000000000" pitchFamily="34" charset="0"/>
              </a:rPr>
              <a:t>Calculate the accuracy of the model</a:t>
            </a: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B7AAB-0FEE-4756-9381-60C0868DD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33" y="3045746"/>
            <a:ext cx="8448734" cy="699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C705E0-88B1-4519-806E-EE4F7A63C21C}"/>
              </a:ext>
            </a:extLst>
          </p:cNvPr>
          <p:cNvSpPr txBox="1"/>
          <p:nvPr/>
        </p:nvSpPr>
        <p:spPr>
          <a:xfrm>
            <a:off x="2650210" y="3991137"/>
            <a:ext cx="4432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bg1"/>
                </a:solidFill>
                <a:latin typeface="Monaco" panose="020B0500000000000000" pitchFamily="34" charset="0"/>
              </a:rPr>
              <a:t>XGBoost</a:t>
            </a:r>
            <a:r>
              <a:rPr lang="en-US" sz="1200" i="1" dirty="0">
                <a:solidFill>
                  <a:schemeClr val="bg1"/>
                </a:solidFill>
                <a:latin typeface="Monaco" panose="020B0500000000000000" pitchFamily="34" charset="0"/>
              </a:rPr>
              <a:t> gives an accuracy of approximately 85%</a:t>
            </a:r>
          </a:p>
        </p:txBody>
      </p:sp>
    </p:spTree>
    <p:extLst>
      <p:ext uri="{BB962C8B-B14F-4D97-AF65-F5344CB8AC3E}">
        <p14:creationId xmlns:p14="http://schemas.microsoft.com/office/powerpoint/2010/main" val="3524700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-2434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aco" panose="020B0500000000000000" pitchFamily="34" charset="0"/>
              </a:rPr>
              <a:t>4.4: Train model</a:t>
            </a:r>
            <a:endParaRPr sz="2000" dirty="0">
              <a:latin typeface="Monaco" panose="020B0500000000000000" pitchFamily="34" charset="0"/>
            </a:endParaRPr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779113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400" dirty="0">
                <a:latin typeface="Monaco" panose="020B0500000000000000" pitchFamily="34" charset="0"/>
              </a:rPr>
              <a:t>4.4.2 </a:t>
            </a:r>
            <a:r>
              <a:rPr lang="en-US" sz="1400" dirty="0">
                <a:latin typeface="Monaco" panose="020B0500000000000000" pitchFamily="34" charset="0"/>
              </a:rPr>
              <a:t>Random Forest Classifier:</a:t>
            </a:r>
            <a:endParaRPr lang="en" sz="1400" dirty="0">
              <a:latin typeface="Monaco" panose="020B0500000000000000" pitchFamily="34" charset="0"/>
            </a:endParaRPr>
          </a:p>
          <a:p>
            <a:r>
              <a:rPr lang="en-US" sz="1400" dirty="0" err="1">
                <a:latin typeface="Monaco" panose="020B0500000000000000" pitchFamily="34" charset="0"/>
              </a:rPr>
              <a:t>Initialise</a:t>
            </a:r>
            <a:r>
              <a:rPr lang="en-US" sz="1400" dirty="0">
                <a:latin typeface="Monaco" panose="020B0500000000000000" pitchFamily="34" charset="0"/>
              </a:rPr>
              <a:t> model</a:t>
            </a:r>
          </a:p>
          <a:p>
            <a:endParaRPr lang="en-US" sz="1400" dirty="0">
              <a:latin typeface="Monaco" panose="020B0500000000000000" pitchFamily="34" charset="0"/>
            </a:endParaRPr>
          </a:p>
          <a:p>
            <a:endParaRPr lang="en-US" sz="1400" dirty="0">
              <a:latin typeface="Monaco" panose="020B0500000000000000" pitchFamily="34" charset="0"/>
            </a:endParaRPr>
          </a:p>
          <a:p>
            <a:pPr marL="76200" indent="0">
              <a:buNone/>
            </a:pPr>
            <a:endParaRPr lang="en-US" sz="1400" dirty="0">
              <a:latin typeface="Monaco" panose="020B0500000000000000" pitchFamily="34" charset="0"/>
            </a:endParaRPr>
          </a:p>
          <a:p>
            <a:r>
              <a:rPr lang="en-US" sz="1400" dirty="0" err="1">
                <a:latin typeface="Monaco" panose="020B0500000000000000" pitchFamily="34" charset="0"/>
              </a:rPr>
              <a:t>Visualise</a:t>
            </a:r>
            <a:r>
              <a:rPr lang="en-US" sz="1400" dirty="0">
                <a:latin typeface="Monaco" panose="020B0500000000000000" pitchFamily="34" charset="0"/>
              </a:rPr>
              <a:t> single decision tree in the model:</a:t>
            </a:r>
          </a:p>
          <a:p>
            <a:endParaRPr lang="en-US" sz="1400" dirty="0">
              <a:latin typeface="Monaco" panose="020B0500000000000000" pitchFamily="34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196A0C4-22CB-4287-A153-24CE7ED3B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98" y="1590149"/>
            <a:ext cx="7055603" cy="6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0D7FD2-04A2-4203-A04C-A257E3889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98" y="2886172"/>
            <a:ext cx="7055603" cy="201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2630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67F49-8714-4A5B-A66C-B88B0A16DE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59701-F25A-46B7-8FA9-BA6D7B96E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33A12-CDAF-4A31-9CD2-01D18F76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"/>
            <a:ext cx="9144000" cy="5143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403705-DEAB-44D4-B857-0E7BB90F7A89}"/>
              </a:ext>
            </a:extLst>
          </p:cNvPr>
          <p:cNvSpPr/>
          <p:nvPr/>
        </p:nvSpPr>
        <p:spPr>
          <a:xfrm>
            <a:off x="2162014" y="77491"/>
            <a:ext cx="1154624" cy="2324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onaco" panose="020B0500000000000000" pitchFamily="34" charset="0"/>
              </a:rPr>
              <a:t>Root node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303CF3-72F3-4EAE-966E-17458AF17E1D}"/>
              </a:ext>
            </a:extLst>
          </p:cNvPr>
          <p:cNvCxnSpPr>
            <a:cxnSpLocks/>
          </p:cNvCxnSpPr>
          <p:nvPr/>
        </p:nvCxnSpPr>
        <p:spPr>
          <a:xfrm flipV="1">
            <a:off x="3518113" y="193729"/>
            <a:ext cx="7904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1EACA20-2273-4A20-B626-D2815FF990B7}"/>
              </a:ext>
            </a:extLst>
          </p:cNvPr>
          <p:cNvSpPr/>
          <p:nvPr/>
        </p:nvSpPr>
        <p:spPr>
          <a:xfrm>
            <a:off x="4308527" y="4749851"/>
            <a:ext cx="1154624" cy="2324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onaco" panose="020B0500000000000000" pitchFamily="34" charset="0"/>
              </a:rPr>
              <a:t>Leaf nodes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674295-B8F7-4BB9-889A-FEEF182B18FB}"/>
              </a:ext>
            </a:extLst>
          </p:cNvPr>
          <p:cNvCxnSpPr>
            <a:cxnSpLocks/>
          </p:cNvCxnSpPr>
          <p:nvPr/>
        </p:nvCxnSpPr>
        <p:spPr>
          <a:xfrm flipH="1" flipV="1">
            <a:off x="3316638" y="4399059"/>
            <a:ext cx="1467826" cy="314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45DB712-04EA-4663-AE23-C77B404E7757}"/>
              </a:ext>
            </a:extLst>
          </p:cNvPr>
          <p:cNvCxnSpPr>
            <a:cxnSpLocks/>
          </p:cNvCxnSpPr>
          <p:nvPr/>
        </p:nvCxnSpPr>
        <p:spPr>
          <a:xfrm flipH="1" flipV="1">
            <a:off x="4084441" y="4331776"/>
            <a:ext cx="701008" cy="381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75FB266-6690-4C44-B8AC-F1A499504BB0}"/>
              </a:ext>
            </a:extLst>
          </p:cNvPr>
          <p:cNvCxnSpPr>
            <a:cxnSpLocks/>
          </p:cNvCxnSpPr>
          <p:nvPr/>
        </p:nvCxnSpPr>
        <p:spPr>
          <a:xfrm flipV="1">
            <a:off x="4785029" y="4331776"/>
            <a:ext cx="438536" cy="383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35BE40-489C-4754-8A2B-169907775D4E}"/>
              </a:ext>
            </a:extLst>
          </p:cNvPr>
          <p:cNvCxnSpPr>
            <a:cxnSpLocks/>
          </p:cNvCxnSpPr>
          <p:nvPr/>
        </p:nvCxnSpPr>
        <p:spPr>
          <a:xfrm flipH="1" flipV="1">
            <a:off x="4607998" y="4295586"/>
            <a:ext cx="176466" cy="418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F748AC-2535-45B0-9049-2C3AE1D21FBB}"/>
              </a:ext>
            </a:extLst>
          </p:cNvPr>
          <p:cNvCxnSpPr>
            <a:cxnSpLocks/>
          </p:cNvCxnSpPr>
          <p:nvPr/>
        </p:nvCxnSpPr>
        <p:spPr>
          <a:xfrm flipV="1">
            <a:off x="4784464" y="4362869"/>
            <a:ext cx="983552" cy="342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9F9514-69BA-4FFA-83A8-4D822E0C849E}"/>
              </a:ext>
            </a:extLst>
          </p:cNvPr>
          <p:cNvCxnSpPr>
            <a:cxnSpLocks/>
          </p:cNvCxnSpPr>
          <p:nvPr/>
        </p:nvCxnSpPr>
        <p:spPr>
          <a:xfrm flipV="1">
            <a:off x="4784464" y="4399058"/>
            <a:ext cx="1558388" cy="3008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53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DE14-99B1-4559-AEF6-2F5C6F1C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Monaco" panose="020B0500000000000000" pitchFamily="34" charset="0"/>
              </a:rPr>
              <a:t>Node information: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7F51-CBB8-4A03-9DAF-8DCDFCC4CC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D15B7-2C2F-4CAD-A3DC-17B8ADB5AE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95766" y="1594105"/>
            <a:ext cx="7152468" cy="237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3DACDD-38F9-49B1-8D72-4E3EE12BBF0F}"/>
              </a:ext>
            </a:extLst>
          </p:cNvPr>
          <p:cNvSpPr txBox="1"/>
          <p:nvPr/>
        </p:nvSpPr>
        <p:spPr>
          <a:xfrm>
            <a:off x="995766" y="1588579"/>
            <a:ext cx="27470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Monaco" panose="020B0500000000000000" pitchFamily="34" charset="0"/>
              </a:rPr>
              <a:t>Variable and value to split node 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3A1202-16DC-4B6E-A048-31C81F1BD511}"/>
              </a:ext>
            </a:extLst>
          </p:cNvPr>
          <p:cNvCxnSpPr>
            <a:cxnSpLocks/>
          </p:cNvCxnSpPr>
          <p:nvPr/>
        </p:nvCxnSpPr>
        <p:spPr>
          <a:xfrm flipV="1">
            <a:off x="3587858" y="1703995"/>
            <a:ext cx="495945" cy="85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A1E642-D2F5-4B9D-AB04-6D65056F5850}"/>
              </a:ext>
            </a:extLst>
          </p:cNvPr>
          <p:cNvSpPr txBox="1"/>
          <p:nvPr/>
        </p:nvSpPr>
        <p:spPr>
          <a:xfrm>
            <a:off x="5602637" y="1716211"/>
            <a:ext cx="2425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Monaco" panose="020B0500000000000000" pitchFamily="34" charset="0"/>
              </a:rPr>
              <a:t>Deciding factor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5014CD-6E53-441F-A856-696E4C09B76E}"/>
              </a:ext>
            </a:extLst>
          </p:cNvPr>
          <p:cNvCxnSpPr>
            <a:cxnSpLocks/>
          </p:cNvCxnSpPr>
          <p:nvPr/>
        </p:nvCxnSpPr>
        <p:spPr>
          <a:xfrm flipH="1">
            <a:off x="4951708" y="1831627"/>
            <a:ext cx="650929" cy="79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EF2A7BB-7522-444A-B0FE-0C8382C4E71D}"/>
              </a:ext>
            </a:extLst>
          </p:cNvPr>
          <p:cNvSpPr txBox="1"/>
          <p:nvPr/>
        </p:nvSpPr>
        <p:spPr>
          <a:xfrm>
            <a:off x="995766" y="2014780"/>
            <a:ext cx="24836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Monaco" panose="020B0500000000000000" pitchFamily="34" charset="0"/>
              </a:rPr>
              <a:t>Number of data points in the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25653F-691D-45F8-9CAD-BF074552B6E8}"/>
              </a:ext>
            </a:extLst>
          </p:cNvPr>
          <p:cNvCxnSpPr/>
          <p:nvPr/>
        </p:nvCxnSpPr>
        <p:spPr>
          <a:xfrm flipV="1">
            <a:off x="3422543" y="2047782"/>
            <a:ext cx="488196" cy="6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C08156F-3D7C-4331-BEAC-3A2D83BA2FC3}"/>
              </a:ext>
            </a:extLst>
          </p:cNvPr>
          <p:cNvSpPr txBox="1"/>
          <p:nvPr/>
        </p:nvSpPr>
        <p:spPr>
          <a:xfrm>
            <a:off x="5602637" y="2117525"/>
            <a:ext cx="24254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Monaco" panose="020B0500000000000000" pitchFamily="34" charset="0"/>
              </a:rPr>
              <a:t>Number of samples of each class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05E3FF-3CE3-4D9D-8544-45552C75A0E7}"/>
              </a:ext>
            </a:extLst>
          </p:cNvPr>
          <p:cNvCxnSpPr>
            <a:cxnSpLocks/>
          </p:cNvCxnSpPr>
          <p:nvPr/>
        </p:nvCxnSpPr>
        <p:spPr>
          <a:xfrm flipH="1">
            <a:off x="5302358" y="2227197"/>
            <a:ext cx="3002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210D9A0-2F79-41B4-8EE9-DBA0862F9D73}"/>
              </a:ext>
            </a:extLst>
          </p:cNvPr>
          <p:cNvSpPr txBox="1"/>
          <p:nvPr/>
        </p:nvSpPr>
        <p:spPr>
          <a:xfrm>
            <a:off x="3330198" y="2817298"/>
            <a:ext cx="2483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  <a:latin typeface="Monaco" panose="020B0500000000000000" pitchFamily="34" charset="0"/>
              </a:rPr>
              <a:t>Prediction for the data points in node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A364066-9CA0-495F-8DE5-CCBF33D49008}"/>
              </a:ext>
            </a:extLst>
          </p:cNvPr>
          <p:cNvCxnSpPr>
            <a:cxnSpLocks/>
          </p:cNvCxnSpPr>
          <p:nvPr/>
        </p:nvCxnSpPr>
        <p:spPr>
          <a:xfrm flipV="1">
            <a:off x="4501614" y="2571750"/>
            <a:ext cx="0" cy="2455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96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A4BE-F146-4DF5-8987-A01ECA161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50" y="154983"/>
            <a:ext cx="7900034" cy="327206"/>
          </a:xfrm>
        </p:spPr>
        <p:txBody>
          <a:bodyPr/>
          <a:lstStyle/>
          <a:p>
            <a:r>
              <a:rPr lang="en-US" sz="1600" u="sng" dirty="0">
                <a:latin typeface="Monaco" panose="020B0500000000000000" pitchFamily="34" charset="0"/>
              </a:rPr>
              <a:t>Example</a:t>
            </a:r>
            <a:r>
              <a:rPr lang="en-US" sz="1600" dirty="0">
                <a:latin typeface="Monaco" panose="020B0500000000000000" pitchFamily="34" charset="0"/>
              </a:rPr>
              <a:t>: Make prediction for a patient with following data: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C2593-4BD5-4BD4-9FA8-6C65B65BAD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C5FDF-4AAA-4170-9B30-EF45E2E41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631619"/>
            <a:ext cx="8410575" cy="285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1606EA-1BED-4286-A72D-F1752B5B1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2" y="917369"/>
            <a:ext cx="8410575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0F3DEF-F91E-41F5-8661-1DD98F183F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061137" y="1852345"/>
            <a:ext cx="4959732" cy="3136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46E6D375-3AD4-43BD-B4BB-7ABF27EEF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707632"/>
              </p:ext>
            </p:extLst>
          </p:nvPr>
        </p:nvGraphicFramePr>
        <p:xfrm>
          <a:off x="366712" y="1279319"/>
          <a:ext cx="8410571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3444">
                  <a:extLst>
                    <a:ext uri="{9D8B030D-6E8A-4147-A177-3AD203B41FA5}">
                      <a16:colId xmlns:a16="http://schemas.microsoft.com/office/drawing/2014/main" val="2610989016"/>
                    </a:ext>
                  </a:extLst>
                </a:gridCol>
                <a:gridCol w="418454">
                  <a:extLst>
                    <a:ext uri="{9D8B030D-6E8A-4147-A177-3AD203B41FA5}">
                      <a16:colId xmlns:a16="http://schemas.microsoft.com/office/drawing/2014/main" val="2984139436"/>
                    </a:ext>
                  </a:extLst>
                </a:gridCol>
                <a:gridCol w="689675">
                  <a:extLst>
                    <a:ext uri="{9D8B030D-6E8A-4147-A177-3AD203B41FA5}">
                      <a16:colId xmlns:a16="http://schemas.microsoft.com/office/drawing/2014/main" val="2986369069"/>
                    </a:ext>
                  </a:extLst>
                </a:gridCol>
                <a:gridCol w="728420">
                  <a:extLst>
                    <a:ext uri="{9D8B030D-6E8A-4147-A177-3AD203B41FA5}">
                      <a16:colId xmlns:a16="http://schemas.microsoft.com/office/drawing/2014/main" val="3764735086"/>
                    </a:ext>
                  </a:extLst>
                </a:gridCol>
                <a:gridCol w="705173">
                  <a:extLst>
                    <a:ext uri="{9D8B030D-6E8A-4147-A177-3AD203B41FA5}">
                      <a16:colId xmlns:a16="http://schemas.microsoft.com/office/drawing/2014/main" val="1333212250"/>
                    </a:ext>
                  </a:extLst>
                </a:gridCol>
                <a:gridCol w="604434">
                  <a:extLst>
                    <a:ext uri="{9D8B030D-6E8A-4147-A177-3AD203B41FA5}">
                      <a16:colId xmlns:a16="http://schemas.microsoft.com/office/drawing/2014/main" val="2469685107"/>
                    </a:ext>
                  </a:extLst>
                </a:gridCol>
                <a:gridCol w="604434">
                  <a:extLst>
                    <a:ext uri="{9D8B030D-6E8A-4147-A177-3AD203B41FA5}">
                      <a16:colId xmlns:a16="http://schemas.microsoft.com/office/drawing/2014/main" val="2773155301"/>
                    </a:ext>
                  </a:extLst>
                </a:gridCol>
                <a:gridCol w="931702">
                  <a:extLst>
                    <a:ext uri="{9D8B030D-6E8A-4147-A177-3AD203B41FA5}">
                      <a16:colId xmlns:a16="http://schemas.microsoft.com/office/drawing/2014/main" val="2325846334"/>
                    </a:ext>
                  </a:extLst>
                </a:gridCol>
                <a:gridCol w="532888">
                  <a:extLst>
                    <a:ext uri="{9D8B030D-6E8A-4147-A177-3AD203B41FA5}">
                      <a16:colId xmlns:a16="http://schemas.microsoft.com/office/drawing/2014/main" val="833981524"/>
                    </a:ext>
                  </a:extLst>
                </a:gridCol>
                <a:gridCol w="852406">
                  <a:extLst>
                    <a:ext uri="{9D8B030D-6E8A-4147-A177-3AD203B41FA5}">
                      <a16:colId xmlns:a16="http://schemas.microsoft.com/office/drawing/2014/main" val="3063375420"/>
                    </a:ext>
                  </a:extLst>
                </a:gridCol>
                <a:gridCol w="379709">
                  <a:extLst>
                    <a:ext uri="{9D8B030D-6E8A-4147-A177-3AD203B41FA5}">
                      <a16:colId xmlns:a16="http://schemas.microsoft.com/office/drawing/2014/main" val="3118381953"/>
                    </a:ext>
                  </a:extLst>
                </a:gridCol>
                <a:gridCol w="488196">
                  <a:extLst>
                    <a:ext uri="{9D8B030D-6E8A-4147-A177-3AD203B41FA5}">
                      <a16:colId xmlns:a16="http://schemas.microsoft.com/office/drawing/2014/main" val="888400378"/>
                    </a:ext>
                  </a:extLst>
                </a:gridCol>
                <a:gridCol w="981636">
                  <a:extLst>
                    <a:ext uri="{9D8B030D-6E8A-4147-A177-3AD203B41FA5}">
                      <a16:colId xmlns:a16="http://schemas.microsoft.com/office/drawing/2014/main" val="2885351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-0.5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-1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-0.3333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-0.3207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-0.6438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-1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-1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0.5419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-1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-0.5483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1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-1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latin typeface="Monaco" panose="020B0500000000000000" pitchFamily="34" charset="0"/>
                        </a:rPr>
                        <a:t>0.3333</a:t>
                      </a:r>
                      <a:endParaRPr lang="en-US" sz="9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Monaco" panose="020B0500000000000000" pitchFamily="34" charset="0"/>
                      </a:endParaRPr>
                    </a:p>
                  </a:txBody>
                  <a:tcPr anchor="ctr">
                    <a:solidFill>
                      <a:srgbClr val="D9E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828613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85720C-AE35-4FDE-861D-30516900C578}"/>
              </a:ext>
            </a:extLst>
          </p:cNvPr>
          <p:cNvCxnSpPr>
            <a:cxnSpLocks/>
          </p:cNvCxnSpPr>
          <p:nvPr/>
        </p:nvCxnSpPr>
        <p:spPr>
          <a:xfrm flipH="1">
            <a:off x="4641744" y="2381974"/>
            <a:ext cx="387456" cy="170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2DCD6B-885E-438F-9799-3F4C7B463C6D}"/>
              </a:ext>
            </a:extLst>
          </p:cNvPr>
          <p:cNvCxnSpPr>
            <a:cxnSpLocks/>
          </p:cNvCxnSpPr>
          <p:nvPr/>
        </p:nvCxnSpPr>
        <p:spPr>
          <a:xfrm>
            <a:off x="4571997" y="2738434"/>
            <a:ext cx="0" cy="237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790524-66C1-4D9D-AF9A-C56E6A9A1634}"/>
              </a:ext>
            </a:extLst>
          </p:cNvPr>
          <p:cNvCxnSpPr>
            <a:cxnSpLocks/>
          </p:cNvCxnSpPr>
          <p:nvPr/>
        </p:nvCxnSpPr>
        <p:spPr>
          <a:xfrm>
            <a:off x="4571997" y="3182790"/>
            <a:ext cx="131739" cy="180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53BE18-664C-4C2E-8379-723E41662A80}"/>
              </a:ext>
            </a:extLst>
          </p:cNvPr>
          <p:cNvCxnSpPr>
            <a:cxnSpLocks/>
          </p:cNvCxnSpPr>
          <p:nvPr/>
        </p:nvCxnSpPr>
        <p:spPr>
          <a:xfrm>
            <a:off x="4897461" y="3774010"/>
            <a:ext cx="131739" cy="1803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101246-AB0A-4646-BBBF-C36E1F7580D0}"/>
              </a:ext>
            </a:extLst>
          </p:cNvPr>
          <p:cNvCxnSpPr/>
          <p:nvPr/>
        </p:nvCxnSpPr>
        <p:spPr>
          <a:xfrm flipH="1">
            <a:off x="5207431" y="2381974"/>
            <a:ext cx="201477" cy="14822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98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-2434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aco" panose="020B0500000000000000" pitchFamily="34" charset="0"/>
              </a:rPr>
              <a:t>4.2 Train model</a:t>
            </a:r>
            <a:endParaRPr sz="2000" dirty="0">
              <a:latin typeface="Monaco" panose="020B0500000000000000" pitchFamily="34" charset="0"/>
            </a:endParaRPr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779113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400" dirty="0">
                <a:latin typeface="Monaco" panose="020B0500000000000000" pitchFamily="34" charset="0"/>
              </a:rPr>
              <a:t>4.2.2 </a:t>
            </a:r>
            <a:r>
              <a:rPr lang="en-US" sz="1400" dirty="0">
                <a:latin typeface="Monaco" panose="020B0500000000000000" pitchFamily="34" charset="0"/>
              </a:rPr>
              <a:t>Random Forest Classifier:</a:t>
            </a:r>
            <a:endParaRPr lang="en" sz="1400" dirty="0">
              <a:latin typeface="Monaco" panose="020B0500000000000000" pitchFamily="34" charset="0"/>
            </a:endParaRPr>
          </a:p>
          <a:p>
            <a:r>
              <a:rPr lang="en-US" sz="1200" dirty="0">
                <a:latin typeface="Monaco" panose="020B0500000000000000" pitchFamily="34" charset="0"/>
              </a:rPr>
              <a:t>Vary the number of trees used to predict the class</a:t>
            </a:r>
          </a:p>
          <a:p>
            <a:r>
              <a:rPr lang="en-US" sz="1200" dirty="0">
                <a:latin typeface="Monaco" panose="020B0500000000000000" pitchFamily="34" charset="0"/>
              </a:rPr>
              <a:t>Calculate the test score of each estimator</a:t>
            </a:r>
          </a:p>
          <a:p>
            <a:endParaRPr lang="en-US" sz="1200" dirty="0">
              <a:latin typeface="Monaco" panose="020B0500000000000000" pitchFamily="34" charset="0"/>
            </a:endParaRPr>
          </a:p>
          <a:p>
            <a:endParaRPr lang="en-US" sz="1200" dirty="0">
              <a:latin typeface="Monaco" panose="020B0500000000000000" pitchFamily="34" charset="0"/>
            </a:endParaRPr>
          </a:p>
          <a:p>
            <a:pPr marL="76200" indent="0">
              <a:buNone/>
            </a:pPr>
            <a:endParaRPr lang="en-US" sz="1200" dirty="0">
              <a:latin typeface="Monaco" panose="020B0500000000000000" pitchFamily="34" charset="0"/>
            </a:endParaRPr>
          </a:p>
          <a:p>
            <a:r>
              <a:rPr lang="en-US" sz="1200" dirty="0">
                <a:latin typeface="Monaco" panose="020B0500000000000000" pitchFamily="34" charset="0"/>
              </a:rPr>
              <a:t>Draw bar plot for each estimator:</a:t>
            </a:r>
          </a:p>
          <a:p>
            <a:endParaRPr lang="en-US" sz="1400" dirty="0">
              <a:latin typeface="Monaco" panose="020B0500000000000000" pitchFamily="34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F6BE3-0B25-40B8-BC07-5B8AFB596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4" y="1718719"/>
            <a:ext cx="7532176" cy="753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32F2E-C73D-4998-ACB3-EAB6FED20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15" y="2874936"/>
            <a:ext cx="7532176" cy="2141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001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-158232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aco" panose="020B0500000000000000" pitchFamily="34" charset="0"/>
              </a:rPr>
              <a:t>Summary</a:t>
            </a:r>
            <a:endParaRPr dirty="0">
              <a:latin typeface="Monaco" panose="020B0500000000000000" pitchFamily="34" charset="0"/>
            </a:endParaRPr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49" y="817865"/>
            <a:ext cx="7680047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>
                <a:latin typeface="Monaco" panose="020B0500000000000000" pitchFamily="34" charset="0"/>
              </a:rPr>
              <a:t>This project used 2 machine learning algorithms:</a:t>
            </a:r>
          </a:p>
          <a:p>
            <a:pPr marL="342900" indent="-342900"/>
            <a:r>
              <a:rPr lang="en-US" sz="1400" dirty="0" err="1">
                <a:latin typeface="Monaco" panose="020B0500000000000000" pitchFamily="34" charset="0"/>
              </a:rPr>
              <a:t>XGBoost</a:t>
            </a:r>
            <a:r>
              <a:rPr lang="en-US" sz="1400" dirty="0">
                <a:latin typeface="Monaco" panose="020B0500000000000000" pitchFamily="34" charset="0"/>
              </a:rPr>
              <a:t>: with approximately 85% accuracy</a:t>
            </a:r>
          </a:p>
          <a:p>
            <a:pPr marL="342900" indent="-342900"/>
            <a:r>
              <a:rPr lang="en-US" sz="1400" dirty="0">
                <a:latin typeface="Monaco" panose="020B0500000000000000" pitchFamily="34" charset="0"/>
              </a:rPr>
              <a:t>Random forest: with approximately 90% accuracy</a:t>
            </a:r>
            <a:endParaRPr sz="1400" dirty="0">
              <a:latin typeface="Monaco" panose="020B0500000000000000" pitchFamily="34" charset="0"/>
            </a:endParaRP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0B845C7-1405-4CF5-B271-91BC8D449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7529883"/>
              </p:ext>
            </p:extLst>
          </p:nvPr>
        </p:nvGraphicFramePr>
        <p:xfrm>
          <a:off x="2036525" y="1919759"/>
          <a:ext cx="5029200" cy="3161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305823" y="2135126"/>
            <a:ext cx="5402891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dirty="0">
                <a:latin typeface="Monaco" panose="020B0500000000000000" pitchFamily="34" charset="0"/>
              </a:rPr>
              <a:t>Thanks </a:t>
            </a:r>
            <a:r>
              <a:rPr lang="en-US" sz="5300" dirty="0">
                <a:latin typeface="Monaco" panose="020B0500000000000000" pitchFamily="34" charset="0"/>
              </a:rPr>
              <a:t>for listening</a:t>
            </a:r>
            <a:endParaRPr sz="5300" dirty="0">
              <a:latin typeface="Monaco" panose="020B0500000000000000" pitchFamily="34" charset="0"/>
            </a:endParaRPr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99427" y="2292122"/>
            <a:ext cx="545726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aco" panose="020B0500000000000000" pitchFamily="34" charset="0"/>
              </a:rPr>
              <a:t>1. </a:t>
            </a:r>
            <a:br>
              <a:rPr lang="en" dirty="0">
                <a:latin typeface="Monaco" panose="020B0500000000000000" pitchFamily="34" charset="0"/>
              </a:rPr>
            </a:br>
            <a:r>
              <a:rPr lang="en-US" dirty="0">
                <a:latin typeface="Monaco" panose="020B0500000000000000" pitchFamily="34" charset="0"/>
              </a:rPr>
              <a:t>About heart disease</a:t>
            </a:r>
            <a:endParaRPr dirty="0">
              <a:latin typeface="Monaco" panose="020B0500000000000000" pitchFamily="34" charset="0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49" y="975713"/>
            <a:ext cx="4120923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aco" panose="020B0500000000000000" pitchFamily="34" charset="0"/>
              </a:rPr>
              <a:t>1. About heart disease</a:t>
            </a:r>
            <a:endParaRPr dirty="0">
              <a:latin typeface="Monaco" panose="020B0500000000000000" pitchFamily="34" charset="0"/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2018286"/>
            <a:ext cx="402180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Monaco" panose="020B0500000000000000" pitchFamily="34" charset="0"/>
              </a:rPr>
              <a:t>The term "heart disease" generally refers to conditions that involve narrowed or blocked blood vessels that can lead to a heart attack, chest pain (angina) or stroke.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>
              <a:latin typeface="Monaco" panose="020B0500000000000000" pitchFamily="34" charset="0"/>
            </a:endParaRPr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4803784" y="1099000"/>
            <a:ext cx="3676800" cy="29455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110615" y="1112316"/>
            <a:ext cx="7369969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sz="3200" dirty="0">
                <a:latin typeface="Monaco" panose="020B0500000000000000" pitchFamily="34" charset="0"/>
              </a:rPr>
              <a:t>Machine Learning can play an essential role in predicting presence of heart diseases and more. </a:t>
            </a:r>
            <a:endParaRPr sz="3200" dirty="0">
              <a:latin typeface="Monaco" panose="020B0500000000000000" pitchFamily="34" charset="0"/>
            </a:endParaRPr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99427" y="2292122"/>
            <a:ext cx="545726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aco" panose="020B0500000000000000" pitchFamily="34" charset="0"/>
              </a:rPr>
              <a:t>2. </a:t>
            </a:r>
            <a:br>
              <a:rPr lang="en" dirty="0">
                <a:latin typeface="Monaco" panose="020B0500000000000000" pitchFamily="34" charset="0"/>
              </a:rPr>
            </a:br>
            <a:r>
              <a:rPr lang="en-US" dirty="0">
                <a:latin typeface="Monaco" panose="020B0500000000000000" pitchFamily="34" charset="0"/>
              </a:rPr>
              <a:t>Used ML Algorithms</a:t>
            </a:r>
            <a:endParaRPr dirty="0">
              <a:latin typeface="Monaco" panose="020B0500000000000000" pitchFamily="34" charset="0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6584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425124" y="314460"/>
            <a:ext cx="8448735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aco" panose="020B0500000000000000" pitchFamily="34" charset="0"/>
              </a:rPr>
              <a:t>2. </a:t>
            </a:r>
            <a:r>
              <a:rPr lang="en-US" sz="3000" dirty="0">
                <a:latin typeface="Monaco" panose="020B0500000000000000" pitchFamily="34" charset="0"/>
              </a:rPr>
              <a:t>Used </a:t>
            </a:r>
            <a:r>
              <a:rPr lang="en" sz="3000" dirty="0">
                <a:latin typeface="Monaco" panose="020B0500000000000000" pitchFamily="34" charset="0"/>
              </a:rPr>
              <a:t>m</a:t>
            </a:r>
            <a:r>
              <a:rPr lang="en-US" sz="3000" dirty="0" err="1">
                <a:latin typeface="Monaco" panose="020B0500000000000000" pitchFamily="34" charset="0"/>
              </a:rPr>
              <a:t>achine</a:t>
            </a:r>
            <a:r>
              <a:rPr lang="en-US" sz="3000" dirty="0">
                <a:latin typeface="Monaco" panose="020B0500000000000000" pitchFamily="34" charset="0"/>
              </a:rPr>
              <a:t> learning algorithms</a:t>
            </a:r>
            <a:endParaRPr sz="3000" dirty="0">
              <a:latin typeface="Monaco" panose="020B0500000000000000" pitchFamily="34" charset="0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937004" y="1856242"/>
            <a:ext cx="3541999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latin typeface="Monaco" panose="020B0500000000000000" pitchFamily="34" charset="0"/>
              </a:rPr>
              <a:t>XGB</a:t>
            </a:r>
            <a:r>
              <a:rPr lang="en-US" sz="2000" b="1" dirty="0" err="1">
                <a:latin typeface="Monaco" panose="020B0500000000000000" pitchFamily="34" charset="0"/>
              </a:rPr>
              <a:t>oost</a:t>
            </a:r>
            <a:endParaRPr lang="en-US" sz="2000" b="1" dirty="0">
              <a:latin typeface="Monaco" panose="020B0500000000000000" pitchFamily="34" charset="0"/>
            </a:endParaRPr>
          </a:p>
          <a:p>
            <a:pPr marL="285750" indent="-285750"/>
            <a:r>
              <a:rPr lang="en-US" sz="1400" dirty="0">
                <a:latin typeface="Monaco" panose="020B0500000000000000" pitchFamily="34" charset="0"/>
              </a:rPr>
              <a:t>Stands for </a:t>
            </a:r>
            <a:r>
              <a:rPr lang="en-US" sz="1400" dirty="0" err="1">
                <a:latin typeface="Monaco" panose="020B0500000000000000" pitchFamily="34" charset="0"/>
              </a:rPr>
              <a:t>eXtreme</a:t>
            </a:r>
            <a:r>
              <a:rPr lang="en-US" sz="1400" dirty="0">
                <a:latin typeface="Monaco" panose="020B0500000000000000" pitchFamily="34" charset="0"/>
              </a:rPr>
              <a:t> Gradient Boosting</a:t>
            </a:r>
          </a:p>
          <a:p>
            <a:pPr marL="285750" indent="-285750"/>
            <a:r>
              <a:rPr lang="en-US" sz="1400" dirty="0">
                <a:latin typeface="Monaco" panose="020B0500000000000000" pitchFamily="34" charset="0"/>
              </a:rPr>
              <a:t>Based on decision trees</a:t>
            </a:r>
          </a:p>
          <a:p>
            <a:pPr marL="285750" indent="-285750"/>
            <a:r>
              <a:rPr lang="en-US" sz="1400" dirty="0">
                <a:latin typeface="Monaco" panose="020B0500000000000000" pitchFamily="34" charset="0"/>
              </a:rPr>
              <a:t>Used for supervised learning</a:t>
            </a:r>
          </a:p>
          <a:p>
            <a:pPr marL="285750" indent="-285750"/>
            <a:r>
              <a:rPr lang="en-US" sz="1400" dirty="0">
                <a:latin typeface="Monaco" panose="020B0500000000000000" pitchFamily="34" charset="0"/>
              </a:rPr>
              <a:t>Ensemble learning method</a:t>
            </a:r>
          </a:p>
          <a:p>
            <a:pPr marL="285750" indent="-285750"/>
            <a:r>
              <a:rPr lang="en-US" sz="1400" dirty="0">
                <a:latin typeface="Monaco" panose="020B0500000000000000" pitchFamily="34" charset="0"/>
              </a:rPr>
              <a:t>Great speed &amp; performance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5005947" y="1856242"/>
            <a:ext cx="3367284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latin typeface="Monaco" panose="020B0500000000000000" pitchFamily="34" charset="0"/>
              </a:rPr>
              <a:t>R</a:t>
            </a:r>
            <a:r>
              <a:rPr lang="en-US" sz="2000" b="1" dirty="0" err="1">
                <a:latin typeface="Monaco" panose="020B0500000000000000" pitchFamily="34" charset="0"/>
              </a:rPr>
              <a:t>andom</a:t>
            </a:r>
            <a:r>
              <a:rPr lang="en-US" sz="2000" b="1" dirty="0">
                <a:latin typeface="Monaco" panose="020B0500000000000000" pitchFamily="34" charset="0"/>
              </a:rPr>
              <a:t> forest</a:t>
            </a:r>
            <a:endParaRPr sz="2000" b="1" dirty="0">
              <a:latin typeface="Monaco" panose="020B0500000000000000" pitchFamily="34" charset="0"/>
            </a:endParaRPr>
          </a:p>
          <a:p>
            <a:pPr marL="285750" indent="-285750"/>
            <a:r>
              <a:rPr lang="en-US" sz="1400" dirty="0">
                <a:latin typeface="Monaco" panose="020B0500000000000000" pitchFamily="34" charset="0"/>
              </a:rPr>
              <a:t>Ensemble learning method</a:t>
            </a:r>
          </a:p>
          <a:p>
            <a:pPr marL="285750" indent="-285750"/>
            <a:r>
              <a:rPr lang="en-US" sz="1400" dirty="0">
                <a:latin typeface="Monaco" panose="020B0500000000000000" pitchFamily="34" charset="0"/>
              </a:rPr>
              <a:t>Used for supervised learning</a:t>
            </a:r>
          </a:p>
          <a:p>
            <a:pPr marL="285750" indent="-285750"/>
            <a:r>
              <a:rPr lang="en-US" sz="1400" dirty="0">
                <a:latin typeface="Monaco" panose="020B0500000000000000" pitchFamily="34" charset="0"/>
              </a:rPr>
              <a:t>Consists of many decision trees</a:t>
            </a:r>
            <a:endParaRPr sz="1400" dirty="0">
              <a:latin typeface="Monaco" panose="020B0500000000000000" pitchFamily="34" charset="0"/>
            </a:endParaRPr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265439" y="1991850"/>
            <a:ext cx="545726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aco" panose="020B0500000000000000" pitchFamily="34" charset="0"/>
              </a:rPr>
              <a:t>3. Dataset</a:t>
            </a:r>
            <a:endParaRPr dirty="0">
              <a:latin typeface="Monaco" panose="020B0500000000000000" pitchFamily="34" charset="0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4491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aco" panose="020B0500000000000000" pitchFamily="34" charset="0"/>
              </a:rPr>
              <a:t>3. Dataset</a:t>
            </a:r>
            <a:endParaRPr dirty="0">
              <a:latin typeface="Monaco" panose="020B0500000000000000" pitchFamily="34" charset="0"/>
            </a:endParaRPr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49" y="1352550"/>
            <a:ext cx="8141113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1400" dirty="0">
                <a:latin typeface="Monaco" panose="020B0500000000000000" pitchFamily="34" charset="0"/>
              </a:rPr>
              <a:t>Name: ‘Heart d</a:t>
            </a:r>
            <a:r>
              <a:rPr lang="en-US" sz="1400" dirty="0" err="1">
                <a:latin typeface="Monaco" panose="020B0500000000000000" pitchFamily="34" charset="0"/>
              </a:rPr>
              <a:t>isease</a:t>
            </a:r>
            <a:r>
              <a:rPr lang="en-US" sz="1400" dirty="0">
                <a:latin typeface="Monaco" panose="020B0500000000000000" pitchFamily="34" charset="0"/>
              </a:rPr>
              <a:t> UCI’</a:t>
            </a:r>
          </a:p>
          <a:p>
            <a:pPr marL="533400" lvl="1" indent="0">
              <a:spcBef>
                <a:spcPts val="600"/>
              </a:spcBef>
              <a:buNone/>
            </a:pPr>
            <a:r>
              <a:rPr lang="en-US" sz="1400" dirty="0">
                <a:latin typeface="Monaco" panose="020B0500000000000000" pitchFamily="34" charset="0"/>
              </a:rPr>
              <a:t>&lt;</a:t>
            </a:r>
            <a:r>
              <a:rPr lang="en-US" sz="1400" dirty="0">
                <a:hlinkClick r:id="rId3"/>
              </a:rPr>
              <a:t> </a:t>
            </a:r>
            <a:r>
              <a:rPr lang="en-US" sz="1400" i="1" dirty="0">
                <a:latin typeface="Monaco" panose="020B0500000000000000" pitchFamily="34" charset="0"/>
                <a:hlinkClick r:id="rId3"/>
              </a:rPr>
              <a:t>https://www.kaggle.com/ronitf/heart-disease-uci/data</a:t>
            </a:r>
            <a:r>
              <a:rPr lang="en-US" sz="1400" dirty="0"/>
              <a:t>&gt;</a:t>
            </a:r>
          </a:p>
          <a:p>
            <a:pPr marL="533400" lvl="1" indent="0">
              <a:spcBef>
                <a:spcPts val="600"/>
              </a:spcBef>
              <a:buNone/>
            </a:pPr>
            <a:endParaRPr sz="1400" dirty="0">
              <a:latin typeface="Monaco" panose="020B0500000000000000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1400" dirty="0">
                <a:latin typeface="Monaco" panose="020B0500000000000000" pitchFamily="34" charset="0"/>
              </a:rPr>
              <a:t>Has 14 columns</a:t>
            </a:r>
            <a:endParaRPr sz="1400" dirty="0">
              <a:latin typeface="Monaco" panose="020B0500000000000000" pitchFamily="34" charset="0"/>
            </a:endParaRP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F8617-BFF2-4C35-947E-86EBE8E24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51" y="2704491"/>
            <a:ext cx="7440708" cy="1927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3EA3D-D280-4734-936D-3EA51CC232CB}"/>
              </a:ext>
            </a:extLst>
          </p:cNvPr>
          <p:cNvSpPr txBox="1"/>
          <p:nvPr/>
        </p:nvSpPr>
        <p:spPr>
          <a:xfrm>
            <a:off x="2971800" y="4712420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Monaco" panose="020B0500000000000000" pitchFamily="34" charset="0"/>
              </a:rPr>
              <a:t>First 5 rows of the dataset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</TotalTime>
  <Words>834</Words>
  <Application>Microsoft Office PowerPoint</Application>
  <PresentationFormat>On-screen Show (16:9)</PresentationFormat>
  <Paragraphs>178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Lexend Deca</vt:lpstr>
      <vt:lpstr>Muli Regular</vt:lpstr>
      <vt:lpstr>Arial</vt:lpstr>
      <vt:lpstr>Monaco</vt:lpstr>
      <vt:lpstr>Aliena template</vt:lpstr>
      <vt:lpstr>DETECTING HEART DISEASE WITH MACHINE LEARNING ALGORITHMS</vt:lpstr>
      <vt:lpstr>OUTLINES</vt:lpstr>
      <vt:lpstr>1.  About heart disease</vt:lpstr>
      <vt:lpstr>1. About heart disease</vt:lpstr>
      <vt:lpstr>PowerPoint Presentation</vt:lpstr>
      <vt:lpstr>2.  Used ML Algorithms</vt:lpstr>
      <vt:lpstr>2. Used machine learning algorithms</vt:lpstr>
      <vt:lpstr>3. Dataset</vt:lpstr>
      <vt:lpstr>3. Dataset</vt:lpstr>
      <vt:lpstr>3. Dataset</vt:lpstr>
      <vt:lpstr>4.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4.4: Train model</vt:lpstr>
      <vt:lpstr>PowerPoint Presentation</vt:lpstr>
      <vt:lpstr>4.4: Train model</vt:lpstr>
      <vt:lpstr>4.4: Train model</vt:lpstr>
      <vt:lpstr>PowerPoint Presentation</vt:lpstr>
      <vt:lpstr>Node information:</vt:lpstr>
      <vt:lpstr>Example: Make prediction for a patient with following data: </vt:lpstr>
      <vt:lpstr>4.2 Train model</vt:lpstr>
      <vt:lpstr>Summary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HEART DISEASE WITH XGBOOST</dc:title>
  <cp:lastModifiedBy>Hải Nguyễn Ngọc</cp:lastModifiedBy>
  <cp:revision>49</cp:revision>
  <dcterms:modified xsi:type="dcterms:W3CDTF">2019-12-30T11:02:14Z</dcterms:modified>
</cp:coreProperties>
</file>